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2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5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6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7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8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9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20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21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22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23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24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25.xml" ContentType="application/vnd.openxmlformats-officedocument.presentationml.notesSlid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86" r:id="rId4"/>
    <p:sldId id="259" r:id="rId5"/>
    <p:sldId id="272" r:id="rId6"/>
    <p:sldId id="273" r:id="rId7"/>
    <p:sldId id="263" r:id="rId8"/>
    <p:sldId id="260" r:id="rId9"/>
    <p:sldId id="274" r:id="rId10"/>
    <p:sldId id="262" r:id="rId11"/>
    <p:sldId id="275" r:id="rId12"/>
    <p:sldId id="261" r:id="rId13"/>
    <p:sldId id="264" r:id="rId14"/>
    <p:sldId id="276" r:id="rId15"/>
    <p:sldId id="278" r:id="rId16"/>
    <p:sldId id="279" r:id="rId17"/>
    <p:sldId id="280" r:id="rId18"/>
    <p:sldId id="281" r:id="rId19"/>
    <p:sldId id="282" r:id="rId20"/>
    <p:sldId id="277" r:id="rId21"/>
    <p:sldId id="283" r:id="rId22"/>
    <p:sldId id="271" r:id="rId23"/>
    <p:sldId id="284" r:id="rId24"/>
    <p:sldId id="285" r:id="rId25"/>
    <p:sldId id="267" r:id="rId26"/>
    <p:sldId id="27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2" d="100"/>
          <a:sy n="42" d="100"/>
        </p:scale>
        <p:origin x="2501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4139F-1E61-4459-9364-4F494CAAD55F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A1537-A487-4282-8873-31A58D4F52E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80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8509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186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7101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Connaitre son propre style de conflit:</a:t>
            </a:r>
          </a:p>
          <a:p>
            <a:r>
              <a:rPr lang="fr-CA" dirty="0"/>
              <a:t>Évasif</a:t>
            </a:r>
          </a:p>
          <a:p>
            <a:r>
              <a:rPr lang="fr-CA" dirty="0"/>
              <a:t>Conciliant</a:t>
            </a:r>
          </a:p>
          <a:p>
            <a:r>
              <a:rPr lang="fr-CA" dirty="0"/>
              <a:t>Compétitif</a:t>
            </a:r>
          </a:p>
          <a:p>
            <a:r>
              <a:rPr lang="fr-CA" dirty="0"/>
              <a:t>Collaborateur</a:t>
            </a:r>
          </a:p>
          <a:p>
            <a:r>
              <a:rPr lang="fr-CA" dirty="0"/>
              <a:t>Partisan du compromis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7431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Essayer de comprendre la source du conflit</a:t>
            </a:r>
          </a:p>
          <a:p>
            <a:r>
              <a:rPr lang="fr-CA" dirty="0"/>
              <a:t>Utiliser une feuille de travail:</a:t>
            </a:r>
          </a:p>
          <a:p>
            <a:r>
              <a:rPr lang="fr-CA" dirty="0"/>
              <a:t>Le problème</a:t>
            </a:r>
          </a:p>
          <a:p>
            <a:r>
              <a:rPr lang="fr-CA" dirty="0"/>
              <a:t>Qui étaient les participants</a:t>
            </a:r>
          </a:p>
          <a:p>
            <a:r>
              <a:rPr lang="fr-CA" dirty="0"/>
              <a:t>Qu’est ce qui est arrivé?</a:t>
            </a:r>
          </a:p>
          <a:p>
            <a:r>
              <a:rPr lang="fr-CA" dirty="0"/>
              <a:t>Qu’est ce qu’on aurait aimé qui arrive?</a:t>
            </a:r>
          </a:p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7601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4417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2582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Exemples de discours intérieurs discordants:</a:t>
            </a:r>
          </a:p>
          <a:p>
            <a:r>
              <a:rPr lang="fr-CA" dirty="0"/>
              <a:t>Scenario 1</a:t>
            </a:r>
          </a:p>
          <a:p>
            <a:r>
              <a:rPr lang="fr-CA" dirty="0"/>
              <a:t>A donne du feedback à B</a:t>
            </a:r>
          </a:p>
          <a:p>
            <a:r>
              <a:rPr lang="fr-CA" dirty="0"/>
              <a:t>Ça y est, B fait encore la baboune</a:t>
            </a:r>
          </a:p>
          <a:p>
            <a:r>
              <a:rPr lang="fr-CA" dirty="0"/>
              <a:t>C’est impossible de discuter avec B</a:t>
            </a:r>
          </a:p>
          <a:p>
            <a:r>
              <a:rPr lang="fr-CA" dirty="0"/>
              <a:t>Ça ne peut plus durer, on ne peut pas travailler ensemble</a:t>
            </a:r>
          </a:p>
          <a:p>
            <a:endParaRPr lang="fr-CA" dirty="0"/>
          </a:p>
          <a:p>
            <a:r>
              <a:rPr lang="fr-CA" dirty="0"/>
              <a:t>Scenario 2</a:t>
            </a:r>
          </a:p>
          <a:p>
            <a:r>
              <a:rPr lang="fr-CA" dirty="0"/>
              <a:t>B entend le feedback de A</a:t>
            </a:r>
          </a:p>
          <a:p>
            <a:r>
              <a:rPr lang="fr-CA" dirty="0"/>
              <a:t>Réaction: Ça y est A </a:t>
            </a:r>
            <a:r>
              <a:rPr lang="fr-CA" dirty="0" err="1"/>
              <a:t>a</a:t>
            </a:r>
            <a:r>
              <a:rPr lang="fr-CA" dirty="0"/>
              <a:t> encore des critiques à formuler</a:t>
            </a:r>
          </a:p>
          <a:p>
            <a:r>
              <a:rPr lang="fr-CA" dirty="0"/>
              <a:t>A </a:t>
            </a:r>
            <a:r>
              <a:rPr lang="fr-CA" dirty="0" err="1"/>
              <a:t>a</a:t>
            </a:r>
            <a:r>
              <a:rPr lang="fr-CA" dirty="0"/>
              <a:t> un agenda caché= A veut se débarrasser de moi</a:t>
            </a:r>
          </a:p>
          <a:p>
            <a:r>
              <a:rPr lang="fr-CA" dirty="0"/>
              <a:t>B- Il faut que j’en parler au CA</a:t>
            </a:r>
          </a:p>
          <a:p>
            <a:endParaRPr lang="fr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EAF33-B21C-4A83-BB90-548FB22B635D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919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6261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942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0323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13559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86093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37383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EAF33-B21C-4A83-BB90-548FB22B635D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73264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0445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2043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EAF33-B21C-4A83-BB90-548FB22B635D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93210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EAF33-B21C-4A83-BB90-548FB22B635D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249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463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179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2977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7615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062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9039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Nous ne sommes pas au travail pour nous aimer...il est fort possible que l’on ne se choisisse pas comme amis amies- mais au travail- il faut trouver un moyen de s’entendre...et travailler ensemble de manière professionnelle!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A6AE4-1969-4854-9DBB-41EBA662F9AE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852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2C5A3-2C7D-4402-A850-0F73DF186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C33DDA-B202-48B0-9DE8-47AC08B05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8C1F5-E0AC-40F8-8BBA-4CA7C69E0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FA19E-526B-44F3-82BA-1B8D48EE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70872-D2CC-4332-A778-77AD27F5B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331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0853-FFF8-4D68-BBFF-0EBE8951A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FEC20-D66A-41FC-894A-618FB40FF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5E5F8-F8DB-43B0-AF98-B4AF6D00B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2E7E6-F123-4203-868D-30F598962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432CE-9FF8-40A9-A36E-8BAD0AB4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751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4AB610-0B19-420D-B511-83789172F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1764B-8401-4162-914A-0CF09B3C9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C0E19-66D7-41FB-B8DA-DF264883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36EAE-DC85-4FF0-AB7D-FD0AF92D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182BC-8054-4147-9AEF-4AF1A2F5B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0201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8CB8C-D21B-452D-A397-2E826CBE2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98E30-10A9-44C0-A35E-5928982EA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61110-8CB0-49C0-98E3-09E2E79C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4E87F-9B72-4226-BFB7-C556F10D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C0060-DA85-46C6-8B0F-2F133E393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45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A1D39-DAA6-4E55-B8B9-E37746FE7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4F1E7-CD44-4062-A45B-F0B9D8E6D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BCF70-475A-4406-B478-408C28E2B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5EA60-8A8D-483B-A9BD-B3A7ACFF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32D05-7B3D-42D5-A96D-382977AE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573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EB17B-F88F-48AE-996E-C3933246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D874E-77EB-491E-8F71-6A518E772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CEB91-42AE-422A-964A-C1CB499F2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38353-6343-412F-9DEE-FA2A321C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B966F-82B2-4558-9DE0-C646880A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90683E-B91F-4AF7-8647-60446568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074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ADBF1-8238-4CAE-9EF0-BC8FF1497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EE20F-81AD-4956-B2DE-591C48361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4A9B73-8DDE-4C95-B1FC-9791CD742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7E69A-8858-4D0A-BC2B-B8C17A8A5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E13C34-EEFF-470E-BC8C-7ED2ADD42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D0795E-8107-4C0F-8793-E9AB5E1F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2D1E0B-6F9B-4CA7-AD93-C4A8359A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B86AAC-DDBC-4D4E-8721-6F7F37B3D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56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A7A79-20DF-4821-A8AC-B47A28BD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FBC9E3-8F72-4D1E-8D97-83264F297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7AB94-6F43-4580-8770-D549C5F64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39635-64BB-4067-A683-2A72E4EA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560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509DAB-A1F8-46F2-A776-3B394D0A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D86E98-D03C-4CCB-9120-091544DCA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1DD74-B4BB-4F31-8536-87EB67BA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677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4E70-4294-4364-96EA-F6B90002F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8BF1C-594C-4C69-BABB-ACFC2B826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5F0BA-C51D-4530-A01A-FD5FBF65F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89185-00B8-4374-BD00-6C047AA48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07BAF-0889-42E9-B31F-1EEE587CD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863A1-AF5B-4803-B628-835A6078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57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2D544-911F-4922-BF99-2D2226CB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4AEC83-C06D-4737-B5B8-51D2AC2DC2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0BDF2-550B-422B-B5C1-2768B6B75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EE34F-07BB-4175-8A33-0204CE826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61A3A-B893-42B5-AF81-831D2336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4F741-DD3E-496B-A3B5-28BC46A1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60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31988-4DCF-46A2-A8DB-77152B0C1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40F7D-F4E8-4899-B592-F8D32F80D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924E4-4062-48ED-8EA2-F553FB16AB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17CA-6387-41B1-A0A8-29C7CD19BAD2}" type="datetimeFigureOut">
              <a:rPr lang="en-CA" smtClean="0"/>
              <a:t>2020-11-03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9D7CC-3DC5-4245-BEC5-2B505FB7BA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ECB87-4120-46B3-B446-3626B5FBE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FEA92-E58C-44CB-8CD9-DD18D7B3BF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93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image" Target="../media/image3.wmf"/><Relationship Id="rId2" Type="http://schemas.openxmlformats.org/officeDocument/2006/relationships/tags" Target="../tags/tag31.xml"/><Relationship Id="rId1" Type="http://schemas.openxmlformats.org/officeDocument/2006/relationships/vmlDrawing" Target="../drawings/vmlDrawing1.vml"/><Relationship Id="rId6" Type="http://schemas.openxmlformats.org/officeDocument/2006/relationships/tags" Target="../tags/tag35.xml"/><Relationship Id="rId11" Type="http://schemas.openxmlformats.org/officeDocument/2006/relationships/oleObject" Target="../embeddings/oleObject1.bin"/><Relationship Id="rId5" Type="http://schemas.openxmlformats.org/officeDocument/2006/relationships/tags" Target="../tags/tag34.xml"/><Relationship Id="rId10" Type="http://schemas.openxmlformats.org/officeDocument/2006/relationships/notesSlide" Target="../notesSlides/notesSlide16.xml"/><Relationship Id="rId4" Type="http://schemas.openxmlformats.org/officeDocument/2006/relationships/tags" Target="../tags/tag33.xml"/><Relationship Id="rId9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4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4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hyperlink" Target="https://www.onf.ca/film/diner_intime/" TargetMode="External"/><Relationship Id="rId4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4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9947E-80D4-4959-91F2-6091A1029A88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CA" dirty="0"/>
              <a:t>La </a:t>
            </a:r>
            <a:r>
              <a:rPr lang="en-CA" dirty="0" err="1"/>
              <a:t>résolution</a:t>
            </a:r>
            <a:r>
              <a:rPr lang="en-CA" dirty="0"/>
              <a:t> de </a:t>
            </a:r>
            <a:r>
              <a:rPr lang="en-CA" dirty="0" err="1"/>
              <a:t>conflits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8A730-67B9-4647-BFDD-D7EAD6C705F2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Pour les </a:t>
            </a:r>
            <a:r>
              <a:rPr lang="en-CA" dirty="0" err="1"/>
              <a:t>membres</a:t>
            </a:r>
            <a:r>
              <a:rPr lang="en-CA" dirty="0"/>
              <a:t> de l</a:t>
            </a:r>
            <a:r>
              <a:rPr lang="fr-CA" dirty="0"/>
              <a:t>’</a:t>
            </a:r>
            <a:r>
              <a:rPr lang="en-CA" dirty="0"/>
              <a:t>ATFC </a:t>
            </a:r>
          </a:p>
          <a:p>
            <a:r>
              <a:rPr lang="en-CA" dirty="0"/>
              <a:t>4 </a:t>
            </a:r>
            <a:r>
              <a:rPr lang="en-CA" dirty="0" err="1"/>
              <a:t>novembre</a:t>
            </a:r>
            <a:r>
              <a:rPr lang="en-CA" dirty="0"/>
              <a:t> 2020</a:t>
            </a:r>
            <a:endParaRPr lang="fr-CA" dirty="0"/>
          </a:p>
          <a:p>
            <a:endParaRPr lang="fr-CA" dirty="0"/>
          </a:p>
          <a:p>
            <a:r>
              <a:rPr lang="fr-CA" dirty="0"/>
              <a:t>Présenté par : Lise Labine - Consultante en ressources humaines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638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BFE7-B135-4140-8C9F-B4A27C6641A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Comment s’y prendre pour résoudre ?</a:t>
            </a: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70F510-A16A-4EF0-ACD8-663E9CF29F0A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869" y="1825625"/>
            <a:ext cx="8288262" cy="4351338"/>
          </a:xfrm>
        </p:spPr>
      </p:pic>
    </p:spTree>
    <p:extLst>
      <p:ext uri="{BB962C8B-B14F-4D97-AF65-F5344CB8AC3E}">
        <p14:creationId xmlns:p14="http://schemas.microsoft.com/office/powerpoint/2010/main" val="40307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258C-F703-479F-B8A5-7AF5A1CED92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Comment s’y prendre pour résoudre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3F533-0780-4E73-934F-D96D38754EFE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Équilibre délicat- Passivité- Transparence-Agressivité</a:t>
            </a:r>
          </a:p>
          <a:p>
            <a:r>
              <a:rPr lang="fr-CA" dirty="0"/>
              <a:t>Bien choisir ses batailles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8536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FDEB2-BC01-43ED-AD14-26BC36E1C3F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Comment s’y prendre pour résoudre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D32D7-BBDC-44B9-99DE-98E1D1C18CC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CA" dirty="0"/>
          </a:p>
          <a:p>
            <a:r>
              <a:rPr lang="fr-CA" dirty="0"/>
              <a:t>Soyez attentif à ce qui se passe dans votre milieu</a:t>
            </a:r>
          </a:p>
          <a:p>
            <a:r>
              <a:rPr lang="fr-CA" dirty="0"/>
              <a:t>Soyez proactif – quand un problème survient, écoutez et réfléchissez à la situation. </a:t>
            </a:r>
          </a:p>
          <a:p>
            <a:r>
              <a:rPr lang="fr-CA" dirty="0"/>
              <a:t>Essayez de voir tous les aspects du problème ou du conflit</a:t>
            </a:r>
          </a:p>
          <a:p>
            <a:r>
              <a:rPr lang="fr-CA" dirty="0"/>
              <a:t>Se mettre dans la place de l’autre</a:t>
            </a:r>
          </a:p>
          <a:p>
            <a:r>
              <a:rPr lang="fr-CA" dirty="0"/>
              <a:t>Amorcez des discussions</a:t>
            </a:r>
          </a:p>
          <a:p>
            <a:r>
              <a:rPr lang="fr-CA" dirty="0"/>
              <a:t>Sachez quand demander de l’aide d’un tiers parti neutre</a:t>
            </a:r>
          </a:p>
          <a:p>
            <a:r>
              <a:rPr lang="fr-CA" dirty="0"/>
              <a:t>Évaluez vos options</a:t>
            </a:r>
          </a:p>
          <a:p>
            <a:r>
              <a:rPr lang="fr-CA" dirty="0"/>
              <a:t>Prendre les mesures nécessaires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dirty="0"/>
          </a:p>
          <a:p>
            <a:pPr>
              <a:buFont typeface="Wingdings" panose="05000000000000000000" pitchFamily="2" charset="2"/>
              <a:buChar char="§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0734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7A04-2B68-41AE-88C3-C66ED3AC14B5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Les étapes pour la résolution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75B3-493C-475A-A2BC-EFD8B062ED14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dirty="0"/>
              <a:t>La découverte de l’autre point de vue</a:t>
            </a:r>
          </a:p>
          <a:p>
            <a:r>
              <a:rPr lang="fr-CA" dirty="0"/>
              <a:t>La gestion des émotions fortes</a:t>
            </a:r>
          </a:p>
          <a:p>
            <a:r>
              <a:rPr lang="fr-CA" dirty="0"/>
              <a:t>La gestion de la défensive</a:t>
            </a:r>
          </a:p>
          <a:p>
            <a:r>
              <a:rPr lang="fr-CA" dirty="0"/>
              <a:t>La maitrise du discours intérieur</a:t>
            </a:r>
          </a:p>
          <a:p>
            <a:r>
              <a:rPr lang="fr-CA" dirty="0"/>
              <a:t>Le triangle dramatique </a:t>
            </a:r>
          </a:p>
          <a:p>
            <a:r>
              <a:rPr lang="fr-CA" dirty="0"/>
              <a:t>La recherche de solutions</a:t>
            </a:r>
          </a:p>
          <a:p>
            <a:endParaRPr lang="fr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3423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2535-C569-4658-B0EF-5291AC618DB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Gestion des émotions fortes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FB653-367E-41E4-A461-FFD78A2CBEE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Ne pas hausser le ton</a:t>
            </a:r>
          </a:p>
          <a:p>
            <a:r>
              <a:rPr lang="fr-CA" dirty="0"/>
              <a:t>Rester en contrôle de son non-verbal</a:t>
            </a:r>
          </a:p>
          <a:p>
            <a:r>
              <a:rPr lang="fr-CA" dirty="0"/>
              <a:t>Utiliser la reformulation</a:t>
            </a:r>
          </a:p>
          <a:p>
            <a:r>
              <a:rPr lang="fr-CA" dirty="0"/>
              <a:t>Parler en « je »</a:t>
            </a:r>
          </a:p>
          <a:p>
            <a:r>
              <a:rPr lang="fr-CA" dirty="0"/>
              <a:t>Quels sont les faits observables?</a:t>
            </a:r>
          </a:p>
          <a:p>
            <a:r>
              <a:rPr lang="fr-CA" dirty="0"/>
              <a:t>Poser des questions de clarification</a:t>
            </a:r>
          </a:p>
          <a:p>
            <a:r>
              <a:rPr lang="fr-CA" dirty="0"/>
              <a:t>Recentrer le propos</a:t>
            </a:r>
          </a:p>
          <a:p>
            <a:r>
              <a:rPr lang="fr-CA" dirty="0"/>
              <a:t>Reporter éventuellement la rencontre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6346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31697-34AF-4BD8-B8DE-F286286B557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La défensive- quelles formes la défensive peut-elle prendre quand un conflit apparaît dans votre milieu de travail?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B1941-C03F-4C60-98AC-53A87C57B84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/>
              <a:t>Déni</a:t>
            </a:r>
          </a:p>
          <a:p>
            <a:r>
              <a:rPr lang="fr-CA" dirty="0"/>
              <a:t>Bouc émissaire</a:t>
            </a:r>
          </a:p>
          <a:p>
            <a:r>
              <a:rPr lang="fr-CA" dirty="0"/>
              <a:t>Contre-attaque - passif agressif</a:t>
            </a:r>
          </a:p>
          <a:p>
            <a:r>
              <a:rPr lang="fr-CA" dirty="0"/>
              <a:t>Sarcasme</a:t>
            </a:r>
          </a:p>
          <a:p>
            <a:r>
              <a:rPr lang="fr-CA" dirty="0"/>
              <a:t>Victimisation</a:t>
            </a:r>
          </a:p>
          <a:p>
            <a:r>
              <a:rPr lang="fr-CA" dirty="0"/>
              <a:t>Bouderie</a:t>
            </a:r>
          </a:p>
          <a:p>
            <a:r>
              <a:rPr lang="fr-CA" dirty="0"/>
              <a:t>Jurons</a:t>
            </a:r>
          </a:p>
          <a:p>
            <a:r>
              <a:rPr lang="fr-CA" dirty="0"/>
              <a:t>Cris</a:t>
            </a:r>
          </a:p>
          <a:p>
            <a:r>
              <a:rPr lang="fr-CA" dirty="0"/>
              <a:t>Médisances</a:t>
            </a:r>
          </a:p>
          <a:p>
            <a:r>
              <a:rPr lang="fr-CA" dirty="0"/>
              <a:t>Pleurs</a:t>
            </a:r>
          </a:p>
          <a:p>
            <a:r>
              <a:rPr lang="fr-CA" dirty="0"/>
              <a:t>Fuite</a:t>
            </a:r>
          </a:p>
          <a:p>
            <a:r>
              <a:rPr lang="fr-CA" dirty="0"/>
              <a:t>Autres....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4388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CD25-D2E6-452E-9FD9-A228CA970E7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Le discours intérieur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D9548-9041-4172-BD19-B3966D88CCC6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					Conclusion			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					Interprétation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					Choix de données			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						Données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5" name="Object 4" descr="20%">
            <a:extLst>
              <a:ext uri="{FF2B5EF4-FFF2-40B4-BE49-F238E27FC236}">
                <a16:creationId xmlns:a16="http://schemas.microsoft.com/office/drawing/2014/main" id="{3316B60A-45F2-47F9-A4EE-2F0773314DA1}"/>
              </a:ext>
            </a:extLst>
          </p:cNvPr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2734184" y="1627916"/>
          <a:ext cx="3768481" cy="4322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orelDRAW!" r:id="rId11" imgW="5181600" imgH="5457825" progId="CDraw5">
                  <p:embed/>
                </p:oleObj>
              </mc:Choice>
              <mc:Fallback>
                <p:oleObj name="CorelDRAW!" r:id="rId11" imgW="5181600" imgH="5457825" progId="CDraw5">
                  <p:embed/>
                  <p:pic>
                    <p:nvPicPr>
                      <p:cNvPr id="5" name="Object 4" descr="20%">
                        <a:extLst>
                          <a:ext uri="{FF2B5EF4-FFF2-40B4-BE49-F238E27FC236}">
                            <a16:creationId xmlns:a16="http://schemas.microsoft.com/office/drawing/2014/main" id="{3316B60A-45F2-47F9-A4EE-2F0773314DA1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184" y="1627916"/>
                        <a:ext cx="3768481" cy="43220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pattFill prst="pct20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pattFill prst="ltUpDiag">
                              <a:fgClr>
                                <a:schemeClr val="tx1"/>
                              </a:fgClr>
                              <a:bgClr>
                                <a:schemeClr val="tx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67EA14C5-6E6F-4C16-96E0-07CFFE5D2DE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286043" y="1953087"/>
            <a:ext cx="1491448" cy="13760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ACTION</a:t>
            </a:r>
            <a:endParaRPr lang="en-CA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7020609-250C-4C22-BEB6-FFF11BD8BFD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8185211" y="182562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CECAF09-F78F-4680-9515-395C310C6E4B}"/>
              </a:ext>
            </a:extLst>
          </p:cNvPr>
          <p:cNvCxnSpPr>
            <a:cxnSpLocks/>
          </p:cNvCxnSpPr>
          <p:nvPr>
            <p:custDataLst>
              <p:tags r:id="rId7"/>
            </p:custDataLst>
          </p:nvPr>
        </p:nvCxnSpPr>
        <p:spPr>
          <a:xfrm flipH="1">
            <a:off x="9083406" y="3788933"/>
            <a:ext cx="619887" cy="964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7FD4AEC-DEA3-460B-A593-C7635D5A6A3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V="1">
            <a:off x="5007006" y="2121763"/>
            <a:ext cx="0" cy="2631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756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E556-5580-46EF-BDA1-0FAB3731F90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Comment descendre l’échelle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43186-402D-4094-AC97-82F8CA9E1C52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Qu’est-ce qui vous amène à cette conclusion?</a:t>
            </a:r>
          </a:p>
          <a:p>
            <a:r>
              <a:rPr lang="fr-CA" dirty="0"/>
              <a:t>Qu’est-ce qui vous fait dire cela?</a:t>
            </a:r>
          </a:p>
          <a:p>
            <a:r>
              <a:rPr lang="fr-CA" dirty="0"/>
              <a:t>Pouvez-vous m’aider à comprendre?</a:t>
            </a:r>
          </a:p>
          <a:p>
            <a:r>
              <a:rPr lang="fr-CA" dirty="0"/>
              <a:t>Donnez de la place à l’autre personne de réagir et soyez en mode écoute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9195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05DA8-E739-4D0F-9A7C-8F507F89C77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Discours objectif vs. subjectif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AC3C8-7053-4651-A033-ED2E3E1A0828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dirty="0"/>
              <a:t>Subjectif</a:t>
            </a:r>
            <a:r>
              <a:rPr lang="fr-CA" dirty="0"/>
              <a:t>					</a:t>
            </a:r>
            <a:r>
              <a:rPr lang="fr-CA" b="1" dirty="0"/>
              <a:t>Objectif</a:t>
            </a:r>
          </a:p>
          <a:p>
            <a:pPr marL="0" indent="0">
              <a:buNone/>
            </a:pPr>
            <a:r>
              <a:rPr lang="fr-CA" dirty="0"/>
              <a:t>-Vague					-Factuel</a:t>
            </a:r>
          </a:p>
          <a:p>
            <a:pPr marL="0" indent="0">
              <a:buNone/>
            </a:pPr>
            <a:r>
              <a:rPr lang="fr-CA" dirty="0"/>
              <a:t>-Jugement					-Neutre</a:t>
            </a:r>
          </a:p>
          <a:p>
            <a:pPr marL="0" indent="0">
              <a:buNone/>
            </a:pPr>
            <a:r>
              <a:rPr lang="fr-CA" dirty="0"/>
              <a:t>-Exagéré					-Précis</a:t>
            </a:r>
          </a:p>
          <a:p>
            <a:pPr marL="0" indent="0">
              <a:buNone/>
            </a:pPr>
            <a:r>
              <a:rPr lang="fr-CA" dirty="0"/>
              <a:t>_ _ _ _ _ _ _ _ _ _ _ _ _ _ _ _ _ _ _ _ _ _ _ _ _ _ _</a:t>
            </a:r>
          </a:p>
          <a:p>
            <a:pPr marL="0" indent="0">
              <a:buNone/>
            </a:pPr>
            <a:r>
              <a:rPr lang="fr-CA" dirty="0"/>
              <a:t>Interprétations				Résultats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7532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0CE0C-F348-4482-94D4-C8FD470E782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Identification des besoins réels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704CC-00EF-4C1A-B9D0-947E71BD47E4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L’essentiel pour toi, c’est.....et pour moi ....</a:t>
            </a:r>
          </a:p>
          <a:p>
            <a:r>
              <a:rPr lang="fr-CA" dirty="0"/>
              <a:t>Le plus important pour toi, c’est...et pour moi....</a:t>
            </a:r>
          </a:p>
          <a:p>
            <a:r>
              <a:rPr lang="fr-CA" dirty="0"/>
              <a:t>Ce que vous voulez, c’est...et moi....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6815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2D1E8-5178-4F46-8ECD-F009A73D592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Objectifs de la session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DD926-4740-4FF3-84C8-5E8F88CDEA11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Qu’est-ce que le conflit</a:t>
            </a:r>
          </a:p>
          <a:p>
            <a:r>
              <a:rPr lang="fr-CA" dirty="0"/>
              <a:t>Comprendre ce qui allume les conflits</a:t>
            </a:r>
          </a:p>
          <a:p>
            <a:r>
              <a:rPr lang="fr-CA" dirty="0"/>
              <a:t>Votre rôle dans la résolution de conflits</a:t>
            </a:r>
          </a:p>
          <a:p>
            <a:r>
              <a:rPr lang="fr-CA" dirty="0"/>
              <a:t>Des pistes de solutions</a:t>
            </a:r>
          </a:p>
          <a:p>
            <a:pPr marL="3657600" lvl="8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740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0446-23B2-40FE-AA54-303E5FB7935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 triangle dramatique </a:t>
            </a:r>
            <a:br>
              <a:rPr lang="fr-CA" dirty="0"/>
            </a:br>
            <a:r>
              <a:rPr lang="fr-CA" sz="3100" dirty="0"/>
              <a:t>Ou nous nous retrouvons par défaut lorsque les choses vont mal et nous sommes déclenchés ?</a:t>
            </a:r>
            <a:endParaRPr lang="en-CA" sz="31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2AE5E2A-CCBF-4AF0-8700-37AE15C06E8E}"/>
              </a:ext>
            </a:extLst>
          </p:cNvPr>
          <p:cNvPicPr>
            <a:picLocks noGrp="1" noChangeAspect="1" noChangeArrowheads="1"/>
          </p:cNvPicPr>
          <p:nvPr>
            <p:ph idx="1"/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429" y="1825625"/>
            <a:ext cx="515714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318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EF471-98B1-48F5-8A5E-04E467049AA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recherche de solutions?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5985C-8E70-4091-9FD2-8A2E757B0C4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Questions ouvertes</a:t>
            </a:r>
          </a:p>
          <a:p>
            <a:r>
              <a:rPr lang="fr-CA" dirty="0"/>
              <a:t>Remue-méninges</a:t>
            </a:r>
          </a:p>
          <a:p>
            <a:r>
              <a:rPr lang="fr-CA" dirty="0"/>
              <a:t>Choix des meilleures idées</a:t>
            </a:r>
          </a:p>
          <a:p>
            <a:r>
              <a:rPr lang="fr-CA" dirty="0"/>
              <a:t>Recoupements</a:t>
            </a:r>
          </a:p>
          <a:p>
            <a:r>
              <a:rPr lang="fr-CA" dirty="0"/>
              <a:t>Choix de la solution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6984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5AFB-2348-4D51-98E4-DA09C86B579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Votre réalité  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CCB02-7914-43DE-A14C-93919D5CF4AF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Dans votre milieu de travail, à quelle fréquence êtes vous appelés à intervenir pour aider à résoudre un conflit?</a:t>
            </a:r>
          </a:p>
          <a:p>
            <a:pPr marL="0" indent="0">
              <a:buNone/>
            </a:pPr>
            <a:r>
              <a:rPr lang="fr-CA" dirty="0"/>
              <a:t>( ) Jamais</a:t>
            </a:r>
          </a:p>
          <a:p>
            <a:pPr marL="0" indent="0">
              <a:buNone/>
            </a:pPr>
            <a:r>
              <a:rPr lang="fr-CA" dirty="0"/>
              <a:t>( ) rarement</a:t>
            </a:r>
          </a:p>
          <a:p>
            <a:pPr marL="0" indent="0">
              <a:buNone/>
            </a:pPr>
            <a:r>
              <a:rPr lang="fr-CA" dirty="0"/>
              <a:t>( ) deux-trois fois par année</a:t>
            </a:r>
          </a:p>
          <a:p>
            <a:pPr marL="0" indent="0">
              <a:buNone/>
            </a:pPr>
            <a:r>
              <a:rPr lang="fr-CA" dirty="0"/>
              <a:t>( ) régulièrement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7778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9ADE-D418-4C92-A968-D8217A3EFE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médiation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C45EA-5B0B-46B6-8ABF-882EB87A9C0F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Guider les personnes dans le conflit à travers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La découverte de l’autre point de vue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La gestion des émotions fortes ou le report de la conversation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La gestion de la défensive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La maitrise du discours intérieur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Le discours objectif vs. subjectif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Les besoins réels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La recherche de solution</a:t>
            </a:r>
          </a:p>
          <a:p>
            <a:pPr marL="514350" indent="-514350">
              <a:buFont typeface="+mj-lt"/>
              <a:buAutoNum type="arabicPeriod"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41222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31F43-DAEF-454A-A615-57CA40D2377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prévention des conflits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3260E-162F-41DB-BBF4-D9DDAA00D0FB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Par l’entente individuelle et/ou de groupe autour de:</a:t>
            </a:r>
          </a:p>
          <a:p>
            <a:r>
              <a:rPr lang="fr-CA" dirty="0"/>
              <a:t>La mission</a:t>
            </a:r>
          </a:p>
          <a:p>
            <a:r>
              <a:rPr lang="fr-CA" dirty="0"/>
              <a:t>Les valeurs</a:t>
            </a:r>
          </a:p>
          <a:p>
            <a:r>
              <a:rPr lang="fr-CA" dirty="0"/>
              <a:t>Les attentes de chacun</a:t>
            </a:r>
          </a:p>
          <a:p>
            <a:r>
              <a:rPr lang="fr-CA" dirty="0"/>
              <a:t>Les objectifs</a:t>
            </a:r>
          </a:p>
          <a:p>
            <a:r>
              <a:rPr lang="fr-CA" dirty="0"/>
              <a:t>Le plan d’action</a:t>
            </a:r>
          </a:p>
          <a:p>
            <a:r>
              <a:rPr lang="fr-CA" dirty="0"/>
              <a:t>Les obstacles potentiels et les solutions de rechange</a:t>
            </a:r>
          </a:p>
          <a:p>
            <a:r>
              <a:rPr lang="fr-CA" dirty="0"/>
              <a:t>Le suivi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3076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CB84-4C71-454D-A1F7-D2276E56F0B5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Les défis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F2837-5DE2-4711-847E-6C17A68414D8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>
                <a:hlinkClick r:id="rId5"/>
              </a:rPr>
              <a:t>https://www.onf.ca/film/diner_intime/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fr-FR" dirty="0"/>
              <a:t>Vous savez, cet instant où vous comprenez que vous êtes allé trop loin? Que vous avez réagi de façon excessive, mais qu’il est trop tard pour ramener les choses à leur juste proportion? Ce film illustre précisément cet instant. Deux caméléons se battent — presque à mort — pour un repas, alors qu’il y a pourtant bien assez de nourriture pour tous. Le film nous montre que peu importe jusqu’où est allé le conflit, il existe toujours une voie vers la réconciliation. ONF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8604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C28CB-4113-41D0-8BCD-2CF5485CE7E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/>
              <a:t>Questions 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9698E-4514-4C5E-B3BC-A0566368ACFF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718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F71AE-7C67-4C7D-95F7-93B1A2335CD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Dans chaque organisation!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26107-D3B0-4E31-A373-C3EA442D5673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Nous avons tous connu à un moment donné ou un autre le « commère », le « chialeur », l’intimidateur » le « </a:t>
            </a:r>
            <a:r>
              <a:rPr lang="fr-CA" dirty="0" err="1"/>
              <a:t>jos</a:t>
            </a:r>
            <a:r>
              <a:rPr lang="fr-CA" dirty="0"/>
              <a:t>-connaissant », etc.</a:t>
            </a:r>
          </a:p>
          <a:p>
            <a:r>
              <a:rPr lang="fr-CA" dirty="0"/>
              <a:t>Ce sont les gens qui souvent nous entrainent dans des histoires de conflits inutiles</a:t>
            </a:r>
          </a:p>
          <a:p>
            <a:r>
              <a:rPr lang="fr-CA" dirty="0"/>
              <a:t>Les conflits coûtent cher...nous y passons en moyenne 50% de notre temps de travail à nous défendre, à éviter les autres ou à nous en plaindre et l’absentéisme relié coûte 3 milliards par année *</a:t>
            </a:r>
          </a:p>
          <a:p>
            <a:endParaRPr lang="fr-CA" sz="800" dirty="0"/>
          </a:p>
          <a:p>
            <a:r>
              <a:rPr lang="fr-CA" sz="800" dirty="0"/>
              <a:t>* Données du Conseil de sécurité du Canada</a:t>
            </a: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198176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8CAD2-66CA-4550-9A65-6C5BEEBEDFB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Qu’est-ce que le conflit?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1953BD-2DD5-4126-B5A6-C2B81D0AE2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/>
              <a:t>Le conflit est </a:t>
            </a:r>
            <a:r>
              <a:rPr lang="fr-CA" dirty="0">
                <a:solidFill>
                  <a:schemeClr val="accent5"/>
                </a:solidFill>
              </a:rPr>
              <a:t>une situation sociale</a:t>
            </a:r>
            <a:r>
              <a:rPr lang="fr-CA" dirty="0"/>
              <a:t> durant laquelle </a:t>
            </a:r>
            <a:r>
              <a:rPr lang="fr-CA" dirty="0">
                <a:solidFill>
                  <a:schemeClr val="accent5"/>
                </a:solidFill>
              </a:rPr>
              <a:t>des acteurs en interdépendance</a:t>
            </a:r>
            <a:r>
              <a:rPr lang="fr-CA" dirty="0"/>
              <a:t>, soit:</a:t>
            </a:r>
          </a:p>
          <a:p>
            <a:pPr>
              <a:buFontTx/>
              <a:buChar char="-"/>
            </a:pPr>
            <a:r>
              <a:rPr lang="fr-CA" dirty="0"/>
              <a:t>poursuivent des buts différents, </a:t>
            </a:r>
          </a:p>
          <a:p>
            <a:pPr>
              <a:buFontTx/>
              <a:buChar char="-"/>
            </a:pPr>
            <a:r>
              <a:rPr lang="fr-CA" dirty="0"/>
              <a:t>défendent des  valeurs contradictoires, </a:t>
            </a:r>
          </a:p>
          <a:p>
            <a:pPr>
              <a:buFontTx/>
              <a:buChar char="-"/>
            </a:pPr>
            <a:r>
              <a:rPr lang="fr-CA" dirty="0"/>
              <a:t>ont des intérêts divergents ou opposés, </a:t>
            </a:r>
          </a:p>
          <a:p>
            <a:pPr>
              <a:buFontTx/>
              <a:buChar char="-"/>
            </a:pPr>
            <a:r>
              <a:rPr lang="fr-CA" dirty="0"/>
              <a:t>poursuivent simultanément et compétitivement un même but.</a:t>
            </a:r>
          </a:p>
          <a:p>
            <a:pPr marL="3657600" lvl="8" indent="0">
              <a:buFont typeface="Arial" panose="020B0604020202020204" pitchFamily="34" charset="0"/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4059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E4A6C-45FC-4946-9FCE-30846F1EDF4E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Le conflit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07347-DED5-423D-9316-E6C1622E383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Quels mots vous viennent à l’esprit quand vous entendez le mot…</a:t>
            </a:r>
          </a:p>
          <a:p>
            <a:pPr marL="0" indent="0">
              <a:buNone/>
            </a:pPr>
            <a:r>
              <a:rPr lang="fr-CA" dirty="0"/>
              <a:t>                                    CONFLIT?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Svp prendre un instant pour l’inscrire dans le fil de conversation  « chat »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63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BC403-FC5B-4900-B647-06E24F43267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perception du conflit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3B941-A758-42EF-8183-60ED1847EEB1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sz="3600" dirty="0" err="1"/>
              <a:t>négatif</a:t>
            </a:r>
            <a:r>
              <a:rPr lang="en-CA" sz="3600" dirty="0"/>
              <a:t>  </a:t>
            </a:r>
            <a:r>
              <a:rPr lang="en-CA" dirty="0"/>
              <a:t>    					</a:t>
            </a:r>
            <a:r>
              <a:rPr lang="en-CA" sz="4000" dirty="0">
                <a:sym typeface="Wingdings" panose="05000000000000000000" pitchFamily="2" charset="2"/>
              </a:rPr>
              <a:t></a:t>
            </a:r>
            <a:r>
              <a:rPr lang="en-CA" dirty="0"/>
              <a:t>       	</a:t>
            </a:r>
            <a:r>
              <a:rPr lang="en-CA" sz="3600" dirty="0" err="1"/>
              <a:t>positif</a:t>
            </a:r>
            <a:endParaRPr lang="en-CA" sz="3600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sz="3600" dirty="0" err="1"/>
              <a:t>n’a</a:t>
            </a:r>
            <a:r>
              <a:rPr lang="en-CA" sz="3600" dirty="0"/>
              <a:t> pas </a:t>
            </a:r>
            <a:r>
              <a:rPr lang="en-CA" sz="3600" dirty="0" err="1"/>
              <a:t>sa</a:t>
            </a:r>
            <a:r>
              <a:rPr lang="en-CA" sz="3600" dirty="0"/>
              <a:t> place au travail	 </a:t>
            </a:r>
            <a:r>
              <a:rPr lang="en-CA" sz="4000" dirty="0">
                <a:sym typeface="Wingdings" panose="05000000000000000000" pitchFamily="2" charset="2"/>
              </a:rPr>
              <a:t>    	</a:t>
            </a:r>
            <a:r>
              <a:rPr lang="en-CA" sz="3600" dirty="0" err="1">
                <a:sym typeface="Wingdings" panose="05000000000000000000" pitchFamily="2" charset="2"/>
              </a:rPr>
              <a:t>est</a:t>
            </a:r>
            <a:r>
              <a:rPr lang="en-CA" sz="3600" dirty="0">
                <a:sym typeface="Wingdings" panose="05000000000000000000" pitchFamily="2" charset="2"/>
              </a:rPr>
              <a:t> normal</a:t>
            </a:r>
          </a:p>
          <a:p>
            <a:pPr marL="0" indent="0">
              <a:buNone/>
            </a:pPr>
            <a:endParaRPr lang="en-CA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600" dirty="0" err="1">
                <a:sym typeface="Wingdings" panose="05000000000000000000" pitchFamily="2" charset="2"/>
              </a:rPr>
              <a:t>est</a:t>
            </a:r>
            <a:r>
              <a:rPr lang="en-CA" sz="3600" dirty="0">
                <a:sym typeface="Wingdings" panose="05000000000000000000" pitchFamily="2" charset="2"/>
              </a:rPr>
              <a:t> </a:t>
            </a:r>
            <a:r>
              <a:rPr lang="en-CA" sz="3600" dirty="0" err="1">
                <a:sym typeface="Wingdings" panose="05000000000000000000" pitchFamily="2" charset="2"/>
              </a:rPr>
              <a:t>ingérable</a:t>
            </a:r>
            <a:r>
              <a:rPr lang="en-CA" sz="3600" dirty="0">
                <a:sym typeface="Wingdings" panose="05000000000000000000" pitchFamily="2" charset="2"/>
              </a:rPr>
              <a:t>				 		</a:t>
            </a:r>
            <a:r>
              <a:rPr lang="en-CA" sz="3600" dirty="0" err="1">
                <a:sym typeface="Wingdings" panose="05000000000000000000" pitchFamily="2" charset="2"/>
              </a:rPr>
              <a:t>peut</a:t>
            </a:r>
            <a:r>
              <a:rPr lang="en-CA" sz="3600" dirty="0">
                <a:sym typeface="Wingdings" panose="05000000000000000000" pitchFamily="2" charset="2"/>
              </a:rPr>
              <a:t> </a:t>
            </a:r>
            <a:r>
              <a:rPr lang="en-CA" sz="3600" dirty="0" err="1">
                <a:sym typeface="Wingdings" panose="05000000000000000000" pitchFamily="2" charset="2"/>
              </a:rPr>
              <a:t>être</a:t>
            </a:r>
            <a:r>
              <a:rPr lang="en-CA" sz="3600" dirty="0">
                <a:sym typeface="Wingdings" panose="05000000000000000000" pitchFamily="2" charset="2"/>
              </a:rPr>
              <a:t> </a:t>
            </a:r>
            <a:r>
              <a:rPr lang="en-CA" sz="3600" dirty="0" err="1">
                <a:sym typeface="Wingdings" panose="05000000000000000000" pitchFamily="2" charset="2"/>
              </a:rPr>
              <a:t>résolu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1675378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99DE-9503-4DB8-A0E0-0760C736F246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Les enjeux  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436DB-6815-4E1E-BC2D-1D9772D7071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Le conflit peut être positif</a:t>
            </a:r>
          </a:p>
          <a:p>
            <a:r>
              <a:rPr lang="fr-CA" dirty="0"/>
              <a:t>Permets de trouver une solution constructive à un problème</a:t>
            </a:r>
          </a:p>
          <a:p>
            <a:r>
              <a:rPr lang="fr-CA" dirty="0"/>
              <a:t>Parfois amène les intéressés à chercher des moyens de changer la manière dont on fait les choses</a:t>
            </a:r>
          </a:p>
          <a:p>
            <a:r>
              <a:rPr lang="fr-CA" dirty="0"/>
              <a:t>Permets d’améliorer les relations interpersonnelles et accroître l’efficacité de l’équipe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769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9B853-4A8F-47AB-A1DA-D58DBE934D64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source des conflits ?</a:t>
            </a: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AABE1F-9ACD-4D3E-A3F3-DF3777608459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49" y="1974574"/>
            <a:ext cx="6295265" cy="3877883"/>
          </a:xfrm>
        </p:spPr>
      </p:pic>
    </p:spTree>
    <p:extLst>
      <p:ext uri="{BB962C8B-B14F-4D97-AF65-F5344CB8AC3E}">
        <p14:creationId xmlns:p14="http://schemas.microsoft.com/office/powerpoint/2010/main" val="3939884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6BE2-7A6F-4B35-B279-C949EF67C2F2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La source des conflits dans le milieu culturel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7733D-B4C9-4C74-AFB6-FBD38C4AAF0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Dépendance aux ressources - budgets limités</a:t>
            </a:r>
          </a:p>
          <a:p>
            <a:r>
              <a:rPr lang="fr-CA" dirty="0"/>
              <a:t>Personne débordée</a:t>
            </a:r>
          </a:p>
          <a:p>
            <a:r>
              <a:rPr lang="fr-CA" dirty="0"/>
              <a:t>Risques associés à la gestion bicéphale</a:t>
            </a:r>
          </a:p>
          <a:p>
            <a:r>
              <a:rPr lang="fr-CA" dirty="0"/>
              <a:t>Tensions avec le conseil d’administration</a:t>
            </a:r>
          </a:p>
          <a:p>
            <a:endParaRPr lang="fr-CA" dirty="0"/>
          </a:p>
          <a:p>
            <a:pPr marL="0" indent="0">
              <a:buNone/>
            </a:pPr>
            <a:r>
              <a:rPr lang="fr-CA" dirty="0"/>
              <a:t>* Le conflit peut se répandre dans l’organisation s’il est mal géré, et provoquer des comportements improductifs et des jeux politiques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32274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1201</Words>
  <Application>Microsoft Office PowerPoint</Application>
  <PresentationFormat>Widescreen</PresentationFormat>
  <Paragraphs>207</Paragraphs>
  <Slides>26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CorelDRAW!</vt:lpstr>
      <vt:lpstr>La résolution de conflits</vt:lpstr>
      <vt:lpstr>Objectifs de la session</vt:lpstr>
      <vt:lpstr>Dans chaque organisation!</vt:lpstr>
      <vt:lpstr>Qu’est-ce que le conflit?</vt:lpstr>
      <vt:lpstr>Le conflit</vt:lpstr>
      <vt:lpstr>La perception du conflit </vt:lpstr>
      <vt:lpstr>Les enjeux  ?</vt:lpstr>
      <vt:lpstr>La source des conflits ?</vt:lpstr>
      <vt:lpstr>La source des conflits dans le milieu culturel</vt:lpstr>
      <vt:lpstr>Comment s’y prendre pour résoudre ?</vt:lpstr>
      <vt:lpstr>Comment s’y prendre pour résoudre</vt:lpstr>
      <vt:lpstr>Comment s’y prendre pour résoudre</vt:lpstr>
      <vt:lpstr>Les étapes pour la résolution</vt:lpstr>
      <vt:lpstr>Gestion des émotions fortes</vt:lpstr>
      <vt:lpstr>La défensive- quelles formes la défensive peut-elle prendre quand un conflit apparaît dans votre milieu de travail?</vt:lpstr>
      <vt:lpstr>Le discours intérieur</vt:lpstr>
      <vt:lpstr>Comment descendre l’échelle</vt:lpstr>
      <vt:lpstr>Discours objectif vs. subjectif</vt:lpstr>
      <vt:lpstr>Identification des besoins réels</vt:lpstr>
      <vt:lpstr>Le triangle dramatique  Ou nous nous retrouvons par défaut lorsque les choses vont mal et nous sommes déclenchés ?</vt:lpstr>
      <vt:lpstr>La recherche de solutions?</vt:lpstr>
      <vt:lpstr>Votre réalité  ?</vt:lpstr>
      <vt:lpstr>La médiation</vt:lpstr>
      <vt:lpstr>La prévention des conflits</vt:lpstr>
      <vt:lpstr>Les défis</vt:lpstr>
      <vt:lpstr>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résolution de conflits</dc:title>
  <dc:creator>Lise Labine</dc:creator>
  <cp:lastModifiedBy>Lise Labine</cp:lastModifiedBy>
  <cp:revision>3</cp:revision>
  <dcterms:created xsi:type="dcterms:W3CDTF">2020-11-02T20:23:52Z</dcterms:created>
  <dcterms:modified xsi:type="dcterms:W3CDTF">2020-11-03T21:37:55Z</dcterms:modified>
</cp:coreProperties>
</file>